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24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notesSlide1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8.xml" ContentType="application/vnd.openxmlformats-officedocument.presentationml.notesSlide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7.jpeg" ContentType="image/jpeg"/>
  <Override PartName="/ppt/media/image26.jpeg" ContentType="image/jpeg"/>
  <Override PartName="/ppt/media/image35.png" ContentType="image/png"/>
  <Override PartName="/ppt/media/image25.jpeg" ContentType="image/jpeg"/>
  <Override PartName="/ppt/media/image34.jpeg" ContentType="image/jpe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29.jpeg" ContentType="image/jpeg"/>
  <Override PartName="/ppt/media/image7.png" ContentType="image/png"/>
  <Override PartName="/ppt/media/image22.jpeg" ContentType="image/jpeg"/>
  <Override PartName="/ppt/media/image36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37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11.png" ContentType="image/png"/>
  <Override PartName="/ppt/media/image28.png" ContentType="image/png"/>
  <Override PartName="/ppt/media/image18.jpeg" ContentType="image/jpe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9.png" ContentType="image/png"/>
  <Override PartName="/ppt/media/image5.png" ContentType="image/png"/>
  <Override PartName="/ppt/media/image20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30415C58-AD3F-4B94-A1BA-66DBCCD3F42D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DNA conformation is measured using the HiC technology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DNA conformation is measured using the HiC technology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sequencing of interacting DNA within the same chromosome can then be built into matrix like this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is matrix showing interactions across one chromosome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You can see clear substructures within this chromosome, where interactions are high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There are called topologically associating domains - TADs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DNA conformation is measured using the HiC technology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sequencing of interacting DNA within the same chromosome can then be built into matrix like this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is matrix showing interactions across one chromosome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You can see clear substructures within this chromosome, where interactions are high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There are called topologically associating domains - TADs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Within TADs, there are regions important for its structural and gene regulation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Including TAD boundaries, which block interactions across two different TADs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Loop anchors are where gene regulatory interactions between enhancers and promoters occur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More importantly, CTCF and cohesin are 2 important regulatory proteins that are enriched at both TAD boundaries and loop anchors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Deletion of CTCF and cohesin can lead to misregulation of gene expression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Because of the associated enhancer activities of elincRNAs, first, I decided to look at whether elincRNAs are enriched at enhancer-promoter interactive loops ?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was only 15 years ago that it was found large portion of the transcriptome do not code for proteins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LncRNA do not encode proteins, &gt;200bp etc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More than 3 times greater than pcgenes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Because CTCF and Cohesin are also known to be enriched at TAD boundaries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 I mentioned before, these bindings are involved in maintaining TAD structures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So, I next tested whether elincRNAs are enriched at TAD boundaries, this would give initial ideas to whether elincRNAs are involved in gene regulation or TAD structure maintenance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particular, intergenic lncRNAs are the most abundant within lncRNAs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LincRNA are a very heterogeneous class of transcripts with diverse regulatory functions, both transcriptioanlly and posttranscriptionally in both the nucleus and cytoplasm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However, currently, only less than 300 are functionally characterized, whether the majority of them have any functional roles are unknown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 class of lincRNAs originate from active enhancers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It’s known that most active enhancers are transcribed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Most producing bidirectional RNAs – eRNAs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 producing unidirectional elincRNAs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Explain the difference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 example of an unidirectionally transcribed elincRNA originating from enhancers is Haunt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which is involved in the regulation of chromosomal folding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DNA is folded into compact structures within the nucleus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Chromosomal folding is important for gene regulation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example, a distal enhancer maybe far from a gene in terms of linear distance, but is folded to promoter transcription of the gene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 the aim of my project is to investigate whether functionally characterized elincRNA, such as Haunt, are only examples of elincRNAs that are involved in regulating chromosomal interactions, or is this a general functional of all elincRNA?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503280" y="174240"/>
            <a:ext cx="9065880" cy="186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 enhancer-associated intergenic long noncoding RNAs contribute to nuclear architecture 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CustomShape 2"/>
          <p:cNvSpPr/>
          <p:nvPr/>
        </p:nvSpPr>
        <p:spPr>
          <a:xfrm>
            <a:off x="503280" y="1905480"/>
            <a:ext cx="9065880" cy="424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CustomShape 3"/>
          <p:cNvSpPr/>
          <p:nvPr/>
        </p:nvSpPr>
        <p:spPr>
          <a:xfrm>
            <a:off x="5543280" y="4787280"/>
            <a:ext cx="4459680" cy="136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Cyril Matthey-Doret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Supervised by : Jennifer Yihong Tan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Directed by : Ana Claudia Marques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503280" y="300600"/>
            <a:ext cx="9065880" cy="125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Method: Hi-C technology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503280" y="1767960"/>
            <a:ext cx="9066600" cy="437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Genome-wide chromosome conformation capture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Allows to map all interactions in the genome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3"/>
          <p:cNvSpPr/>
          <p:nvPr/>
        </p:nvSpPr>
        <p:spPr>
          <a:xfrm>
            <a:off x="82440" y="7248240"/>
            <a:ext cx="9847440" cy="30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Rao et al, 2014. 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" name="Content Placeholder 9" descr=""/>
          <p:cNvPicPr/>
          <p:nvPr/>
        </p:nvPicPr>
        <p:blipFill>
          <a:blip r:embed="rId1"/>
          <a:srcRect l="5456" t="0" r="60381" b="0"/>
          <a:stretch/>
        </p:blipFill>
        <p:spPr>
          <a:xfrm>
            <a:off x="3959280" y="3522960"/>
            <a:ext cx="2474640" cy="3099240"/>
          </a:xfrm>
          <a:prstGeom prst="rect">
            <a:avLst/>
          </a:prstGeom>
          <a:ln>
            <a:noFill/>
          </a:ln>
        </p:spPr>
      </p:pic>
      <p:pic>
        <p:nvPicPr>
          <p:cNvPr id="82" name="Content Placeholder 9" descr=""/>
          <p:cNvPicPr/>
          <p:nvPr/>
        </p:nvPicPr>
        <p:blipFill>
          <a:blip r:embed="rId2"/>
          <a:srcRect l="62296" t="0" r="2175" b="0"/>
          <a:stretch/>
        </p:blipFill>
        <p:spPr>
          <a:xfrm>
            <a:off x="7144560" y="3522960"/>
            <a:ext cx="2573640" cy="3099240"/>
          </a:xfrm>
          <a:prstGeom prst="rect">
            <a:avLst/>
          </a:prstGeom>
          <a:ln>
            <a:noFill/>
          </a:ln>
        </p:spPr>
      </p:pic>
      <p:sp>
        <p:nvSpPr>
          <p:cNvPr id="83" name="CustomShape 4"/>
          <p:cNvSpPr/>
          <p:nvPr/>
        </p:nvSpPr>
        <p:spPr>
          <a:xfrm>
            <a:off x="6526080" y="5029200"/>
            <a:ext cx="581040" cy="54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3"/>
          <a:stretch/>
        </p:blipFill>
        <p:spPr>
          <a:xfrm rot="16200000">
            <a:off x="868320" y="4158000"/>
            <a:ext cx="2746080" cy="2836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503280" y="300600"/>
            <a:ext cx="9065880" cy="125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Method: Hi-C technology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503280" y="1767960"/>
            <a:ext cx="9066600" cy="437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Genome-wide chromosome conformation capture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Allows to map all interactions in the genome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3"/>
          <p:cNvSpPr/>
          <p:nvPr/>
        </p:nvSpPr>
        <p:spPr>
          <a:xfrm>
            <a:off x="82440" y="7248240"/>
            <a:ext cx="9847440" cy="30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Rao et al, 2014. 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3049920" y="3887640"/>
            <a:ext cx="2487960" cy="2514240"/>
          </a:xfrm>
          <a:prstGeom prst="rect">
            <a:avLst/>
          </a:prstGeom>
          <a:ln>
            <a:noFill/>
          </a:ln>
        </p:spPr>
      </p:pic>
      <p:sp>
        <p:nvSpPr>
          <p:cNvPr id="89" name="CustomShape 4"/>
          <p:cNvSpPr/>
          <p:nvPr/>
        </p:nvSpPr>
        <p:spPr>
          <a:xfrm>
            <a:off x="2772000" y="3996000"/>
            <a:ext cx="212040" cy="136404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5"/>
          <p:cNvSpPr/>
          <p:nvPr/>
        </p:nvSpPr>
        <p:spPr>
          <a:xfrm>
            <a:off x="2772000" y="5256000"/>
            <a:ext cx="212040" cy="21204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6"/>
          <p:cNvSpPr/>
          <p:nvPr/>
        </p:nvSpPr>
        <p:spPr>
          <a:xfrm>
            <a:off x="2772360" y="3888360"/>
            <a:ext cx="212040" cy="21204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7"/>
          <p:cNvSpPr/>
          <p:nvPr/>
        </p:nvSpPr>
        <p:spPr>
          <a:xfrm>
            <a:off x="2772360" y="5544000"/>
            <a:ext cx="212040" cy="68004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8"/>
          <p:cNvSpPr/>
          <p:nvPr/>
        </p:nvSpPr>
        <p:spPr>
          <a:xfrm>
            <a:off x="2772360" y="6120000"/>
            <a:ext cx="212040" cy="21204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9"/>
          <p:cNvSpPr/>
          <p:nvPr/>
        </p:nvSpPr>
        <p:spPr>
          <a:xfrm>
            <a:off x="2772720" y="5436360"/>
            <a:ext cx="212040" cy="21204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CustomShape 10"/>
          <p:cNvSpPr/>
          <p:nvPr/>
        </p:nvSpPr>
        <p:spPr>
          <a:xfrm>
            <a:off x="2770200" y="4068000"/>
            <a:ext cx="211680" cy="680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11"/>
          <p:cNvSpPr/>
          <p:nvPr/>
        </p:nvSpPr>
        <p:spPr>
          <a:xfrm>
            <a:off x="2770200" y="4284000"/>
            <a:ext cx="211680" cy="2120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12"/>
          <p:cNvSpPr/>
          <p:nvPr/>
        </p:nvSpPr>
        <p:spPr>
          <a:xfrm>
            <a:off x="2770200" y="4680000"/>
            <a:ext cx="211680" cy="1040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CustomShape 13"/>
          <p:cNvSpPr/>
          <p:nvPr/>
        </p:nvSpPr>
        <p:spPr>
          <a:xfrm>
            <a:off x="2770200" y="4860000"/>
            <a:ext cx="211680" cy="680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CustomShape 14"/>
          <p:cNvSpPr/>
          <p:nvPr/>
        </p:nvSpPr>
        <p:spPr>
          <a:xfrm>
            <a:off x="2770200" y="5112000"/>
            <a:ext cx="211680" cy="680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15"/>
          <p:cNvSpPr/>
          <p:nvPr/>
        </p:nvSpPr>
        <p:spPr>
          <a:xfrm>
            <a:off x="2773080" y="5796000"/>
            <a:ext cx="211680" cy="2120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16"/>
          <p:cNvSpPr/>
          <p:nvPr/>
        </p:nvSpPr>
        <p:spPr>
          <a:xfrm>
            <a:off x="2773080" y="5544000"/>
            <a:ext cx="211680" cy="680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17"/>
          <p:cNvSpPr/>
          <p:nvPr/>
        </p:nvSpPr>
        <p:spPr>
          <a:xfrm rot="16200000">
            <a:off x="3779640" y="3026160"/>
            <a:ext cx="212040" cy="136404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18"/>
          <p:cNvSpPr/>
          <p:nvPr/>
        </p:nvSpPr>
        <p:spPr>
          <a:xfrm rot="16200000">
            <a:off x="4463640" y="3602160"/>
            <a:ext cx="212040" cy="21204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19"/>
          <p:cNvSpPr/>
          <p:nvPr/>
        </p:nvSpPr>
        <p:spPr>
          <a:xfrm rot="16200000">
            <a:off x="3096000" y="3601800"/>
            <a:ext cx="212040" cy="21204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CustomShape 20"/>
          <p:cNvSpPr/>
          <p:nvPr/>
        </p:nvSpPr>
        <p:spPr>
          <a:xfrm rot="16200000">
            <a:off x="4985640" y="3367800"/>
            <a:ext cx="212040" cy="68004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21"/>
          <p:cNvSpPr/>
          <p:nvPr/>
        </p:nvSpPr>
        <p:spPr>
          <a:xfrm rot="16200000">
            <a:off x="5327640" y="3601800"/>
            <a:ext cx="212040" cy="21204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CustomShape 22"/>
          <p:cNvSpPr/>
          <p:nvPr/>
        </p:nvSpPr>
        <p:spPr>
          <a:xfrm rot="16200000">
            <a:off x="4644000" y="3601440"/>
            <a:ext cx="212040" cy="21204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23"/>
          <p:cNvSpPr/>
          <p:nvPr/>
        </p:nvSpPr>
        <p:spPr>
          <a:xfrm rot="16200000">
            <a:off x="3203640" y="3675960"/>
            <a:ext cx="211680" cy="680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24"/>
          <p:cNvSpPr/>
          <p:nvPr/>
        </p:nvSpPr>
        <p:spPr>
          <a:xfrm rot="16200000">
            <a:off x="3491640" y="3603960"/>
            <a:ext cx="211680" cy="2120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25"/>
          <p:cNvSpPr/>
          <p:nvPr/>
        </p:nvSpPr>
        <p:spPr>
          <a:xfrm rot="16200000">
            <a:off x="3833640" y="3657960"/>
            <a:ext cx="211680" cy="1040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CustomShape 26"/>
          <p:cNvSpPr/>
          <p:nvPr/>
        </p:nvSpPr>
        <p:spPr>
          <a:xfrm rot="16200000">
            <a:off x="3995640" y="3675960"/>
            <a:ext cx="211680" cy="680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CustomShape 27"/>
          <p:cNvSpPr/>
          <p:nvPr/>
        </p:nvSpPr>
        <p:spPr>
          <a:xfrm rot="16200000">
            <a:off x="4247640" y="3675960"/>
            <a:ext cx="211680" cy="680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28"/>
          <p:cNvSpPr/>
          <p:nvPr/>
        </p:nvSpPr>
        <p:spPr>
          <a:xfrm rot="16200000">
            <a:off x="5003640" y="3601080"/>
            <a:ext cx="211680" cy="2120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29"/>
          <p:cNvSpPr/>
          <p:nvPr/>
        </p:nvSpPr>
        <p:spPr>
          <a:xfrm rot="16200000">
            <a:off x="4679640" y="3673080"/>
            <a:ext cx="211680" cy="680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503280" y="300600"/>
            <a:ext cx="9065880" cy="125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Method: Hi-C technology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503280" y="1767960"/>
            <a:ext cx="9066600" cy="437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Genome-wide chromosome conformation capture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Allows to map all interactions in the genome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3"/>
          <p:cNvSpPr/>
          <p:nvPr/>
        </p:nvSpPr>
        <p:spPr>
          <a:xfrm>
            <a:off x="82440" y="7248240"/>
            <a:ext cx="9847440" cy="30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Rao et al, 2014. 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1"/>
          <a:stretch/>
        </p:blipFill>
        <p:spPr>
          <a:xfrm>
            <a:off x="3049920" y="3887640"/>
            <a:ext cx="2487960" cy="2514240"/>
          </a:xfrm>
          <a:prstGeom prst="rect">
            <a:avLst/>
          </a:prstGeom>
          <a:ln>
            <a:noFill/>
          </a:ln>
        </p:spPr>
      </p:pic>
      <p:sp>
        <p:nvSpPr>
          <p:cNvPr id="119" name="CustomShape 4"/>
          <p:cNvSpPr/>
          <p:nvPr/>
        </p:nvSpPr>
        <p:spPr>
          <a:xfrm>
            <a:off x="2772000" y="3996000"/>
            <a:ext cx="212040" cy="136404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5"/>
          <p:cNvSpPr/>
          <p:nvPr/>
        </p:nvSpPr>
        <p:spPr>
          <a:xfrm>
            <a:off x="2772000" y="5256000"/>
            <a:ext cx="212040" cy="21204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6"/>
          <p:cNvSpPr/>
          <p:nvPr/>
        </p:nvSpPr>
        <p:spPr>
          <a:xfrm>
            <a:off x="2772360" y="3888360"/>
            <a:ext cx="212040" cy="21204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7"/>
          <p:cNvSpPr/>
          <p:nvPr/>
        </p:nvSpPr>
        <p:spPr>
          <a:xfrm>
            <a:off x="2772360" y="5544000"/>
            <a:ext cx="212040" cy="68004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8"/>
          <p:cNvSpPr/>
          <p:nvPr/>
        </p:nvSpPr>
        <p:spPr>
          <a:xfrm>
            <a:off x="2772360" y="6120000"/>
            <a:ext cx="212040" cy="21204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9"/>
          <p:cNvSpPr/>
          <p:nvPr/>
        </p:nvSpPr>
        <p:spPr>
          <a:xfrm>
            <a:off x="2772720" y="5436360"/>
            <a:ext cx="212040" cy="21204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10"/>
          <p:cNvSpPr/>
          <p:nvPr/>
        </p:nvSpPr>
        <p:spPr>
          <a:xfrm>
            <a:off x="2770200" y="4068000"/>
            <a:ext cx="211680" cy="680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11"/>
          <p:cNvSpPr/>
          <p:nvPr/>
        </p:nvSpPr>
        <p:spPr>
          <a:xfrm>
            <a:off x="2770200" y="4284000"/>
            <a:ext cx="211680" cy="2120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12"/>
          <p:cNvSpPr/>
          <p:nvPr/>
        </p:nvSpPr>
        <p:spPr>
          <a:xfrm>
            <a:off x="2770200" y="4680000"/>
            <a:ext cx="211680" cy="1040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13"/>
          <p:cNvSpPr/>
          <p:nvPr/>
        </p:nvSpPr>
        <p:spPr>
          <a:xfrm>
            <a:off x="2770200" y="4860000"/>
            <a:ext cx="211680" cy="680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14"/>
          <p:cNvSpPr/>
          <p:nvPr/>
        </p:nvSpPr>
        <p:spPr>
          <a:xfrm>
            <a:off x="2770200" y="5112000"/>
            <a:ext cx="211680" cy="680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15"/>
          <p:cNvSpPr/>
          <p:nvPr/>
        </p:nvSpPr>
        <p:spPr>
          <a:xfrm>
            <a:off x="2773080" y="5796000"/>
            <a:ext cx="211680" cy="2120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16"/>
          <p:cNvSpPr/>
          <p:nvPr/>
        </p:nvSpPr>
        <p:spPr>
          <a:xfrm>
            <a:off x="2773080" y="5544000"/>
            <a:ext cx="211680" cy="680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17"/>
          <p:cNvSpPr/>
          <p:nvPr/>
        </p:nvSpPr>
        <p:spPr>
          <a:xfrm rot="16200000">
            <a:off x="3779640" y="3026160"/>
            <a:ext cx="212040" cy="136404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18"/>
          <p:cNvSpPr/>
          <p:nvPr/>
        </p:nvSpPr>
        <p:spPr>
          <a:xfrm rot="16200000">
            <a:off x="4463640" y="3602160"/>
            <a:ext cx="212040" cy="21204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19"/>
          <p:cNvSpPr/>
          <p:nvPr/>
        </p:nvSpPr>
        <p:spPr>
          <a:xfrm rot="16200000">
            <a:off x="3096000" y="3601800"/>
            <a:ext cx="212040" cy="21204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20"/>
          <p:cNvSpPr/>
          <p:nvPr/>
        </p:nvSpPr>
        <p:spPr>
          <a:xfrm rot="16200000">
            <a:off x="4985640" y="3367800"/>
            <a:ext cx="212040" cy="68004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21"/>
          <p:cNvSpPr/>
          <p:nvPr/>
        </p:nvSpPr>
        <p:spPr>
          <a:xfrm rot="16200000">
            <a:off x="5327640" y="3601800"/>
            <a:ext cx="212040" cy="21204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22"/>
          <p:cNvSpPr/>
          <p:nvPr/>
        </p:nvSpPr>
        <p:spPr>
          <a:xfrm rot="16200000">
            <a:off x="4644000" y="3601440"/>
            <a:ext cx="212040" cy="21204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23"/>
          <p:cNvSpPr/>
          <p:nvPr/>
        </p:nvSpPr>
        <p:spPr>
          <a:xfrm rot="16200000">
            <a:off x="3203640" y="3675960"/>
            <a:ext cx="211680" cy="680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24"/>
          <p:cNvSpPr/>
          <p:nvPr/>
        </p:nvSpPr>
        <p:spPr>
          <a:xfrm rot="16200000">
            <a:off x="3491640" y="3603960"/>
            <a:ext cx="211680" cy="2120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25"/>
          <p:cNvSpPr/>
          <p:nvPr/>
        </p:nvSpPr>
        <p:spPr>
          <a:xfrm rot="16200000">
            <a:off x="3833640" y="3657960"/>
            <a:ext cx="211680" cy="1040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26"/>
          <p:cNvSpPr/>
          <p:nvPr/>
        </p:nvSpPr>
        <p:spPr>
          <a:xfrm rot="16200000">
            <a:off x="3995640" y="3675960"/>
            <a:ext cx="211680" cy="680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27"/>
          <p:cNvSpPr/>
          <p:nvPr/>
        </p:nvSpPr>
        <p:spPr>
          <a:xfrm rot="16200000">
            <a:off x="4247640" y="3675960"/>
            <a:ext cx="211680" cy="680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28"/>
          <p:cNvSpPr/>
          <p:nvPr/>
        </p:nvSpPr>
        <p:spPr>
          <a:xfrm rot="16200000">
            <a:off x="5003640" y="3601080"/>
            <a:ext cx="211680" cy="2120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29"/>
          <p:cNvSpPr/>
          <p:nvPr/>
        </p:nvSpPr>
        <p:spPr>
          <a:xfrm rot="16200000">
            <a:off x="4679640" y="3673080"/>
            <a:ext cx="211680" cy="680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30"/>
          <p:cNvSpPr/>
          <p:nvPr/>
        </p:nvSpPr>
        <p:spPr>
          <a:xfrm>
            <a:off x="3822840" y="4660560"/>
            <a:ext cx="1245240" cy="1257120"/>
          </a:xfrm>
          <a:prstGeom prst="rect">
            <a:avLst/>
          </a:prstGeom>
          <a:noFill/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31"/>
          <p:cNvSpPr/>
          <p:nvPr/>
        </p:nvSpPr>
        <p:spPr>
          <a:xfrm>
            <a:off x="5880240" y="5024520"/>
            <a:ext cx="3929760" cy="42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opologically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ssociated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omains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32"/>
          <p:cNvSpPr/>
          <p:nvPr/>
        </p:nvSpPr>
        <p:spPr>
          <a:xfrm>
            <a:off x="7891920" y="5223960"/>
            <a:ext cx="860760" cy="860760"/>
          </a:xfrm>
          <a:prstGeom prst="rect">
            <a:avLst/>
          </a:prstGeom>
          <a:noFill/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33"/>
          <p:cNvSpPr/>
          <p:nvPr/>
        </p:nvSpPr>
        <p:spPr>
          <a:xfrm>
            <a:off x="3049920" y="3887280"/>
            <a:ext cx="406800" cy="410400"/>
          </a:xfrm>
          <a:prstGeom prst="rect">
            <a:avLst/>
          </a:prstGeom>
          <a:noFill/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34"/>
          <p:cNvSpPr/>
          <p:nvPr/>
        </p:nvSpPr>
        <p:spPr>
          <a:xfrm>
            <a:off x="3459960" y="4297680"/>
            <a:ext cx="356760" cy="360000"/>
          </a:xfrm>
          <a:prstGeom prst="rect">
            <a:avLst/>
          </a:prstGeom>
          <a:noFill/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35"/>
          <p:cNvSpPr/>
          <p:nvPr/>
        </p:nvSpPr>
        <p:spPr>
          <a:xfrm>
            <a:off x="5068080" y="5917680"/>
            <a:ext cx="476640" cy="468000"/>
          </a:xfrm>
          <a:prstGeom prst="rect">
            <a:avLst/>
          </a:prstGeom>
          <a:noFill/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564840" y="6978240"/>
            <a:ext cx="3929760" cy="42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503280" y="300600"/>
            <a:ext cx="9065880" cy="125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TAD structures important for gene regulation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3"/>
          <p:cNvSpPr/>
          <p:nvPr/>
        </p:nvSpPr>
        <p:spPr>
          <a:xfrm>
            <a:off x="503280" y="1767960"/>
            <a:ext cx="9066600" cy="437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65520" y="2468880"/>
            <a:ext cx="9937440" cy="4541040"/>
          </a:xfrm>
          <a:prstGeom prst="rect">
            <a:avLst/>
          </a:prstGeom>
          <a:ln>
            <a:noFill/>
          </a:ln>
        </p:spPr>
      </p:pic>
      <p:sp>
        <p:nvSpPr>
          <p:cNvPr id="155" name="CustomShape 4"/>
          <p:cNvSpPr/>
          <p:nvPr/>
        </p:nvSpPr>
        <p:spPr>
          <a:xfrm>
            <a:off x="2724840" y="7014240"/>
            <a:ext cx="3929760" cy="42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503280" y="300600"/>
            <a:ext cx="9065880" cy="125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TAD structures important for gene regulation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503280" y="1767960"/>
            <a:ext cx="9066600" cy="437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29520" y="2468880"/>
            <a:ext cx="10074960" cy="4604040"/>
          </a:xfrm>
          <a:prstGeom prst="rect">
            <a:avLst/>
          </a:prstGeom>
          <a:ln>
            <a:noFill/>
          </a:ln>
        </p:spPr>
      </p:pic>
      <p:sp>
        <p:nvSpPr>
          <p:cNvPr id="159" name="CustomShape 3"/>
          <p:cNvSpPr/>
          <p:nvPr/>
        </p:nvSpPr>
        <p:spPr>
          <a:xfrm>
            <a:off x="4177440" y="2798280"/>
            <a:ext cx="351000" cy="54648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4"/>
          <p:cNvSpPr/>
          <p:nvPr/>
        </p:nvSpPr>
        <p:spPr>
          <a:xfrm>
            <a:off x="4177440" y="2360160"/>
            <a:ext cx="387000" cy="2498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5"/>
          <p:cNvSpPr/>
          <p:nvPr/>
        </p:nvSpPr>
        <p:spPr>
          <a:xfrm>
            <a:off x="4703040" y="2900880"/>
            <a:ext cx="1186560" cy="85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Cohesin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6"/>
          <p:cNvSpPr/>
          <p:nvPr/>
        </p:nvSpPr>
        <p:spPr>
          <a:xfrm>
            <a:off x="4703040" y="2252880"/>
            <a:ext cx="1186560" cy="85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CustomShape 7"/>
          <p:cNvSpPr/>
          <p:nvPr/>
        </p:nvSpPr>
        <p:spPr>
          <a:xfrm>
            <a:off x="3169440" y="6578640"/>
            <a:ext cx="189720" cy="29592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8"/>
          <p:cNvSpPr/>
          <p:nvPr/>
        </p:nvSpPr>
        <p:spPr>
          <a:xfrm>
            <a:off x="1909440" y="6579000"/>
            <a:ext cx="189720" cy="29592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9"/>
          <p:cNvSpPr/>
          <p:nvPr/>
        </p:nvSpPr>
        <p:spPr>
          <a:xfrm>
            <a:off x="1549440" y="6579000"/>
            <a:ext cx="189720" cy="29592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10"/>
          <p:cNvSpPr/>
          <p:nvPr/>
        </p:nvSpPr>
        <p:spPr>
          <a:xfrm>
            <a:off x="73440" y="6579000"/>
            <a:ext cx="189720" cy="29592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11"/>
          <p:cNvSpPr/>
          <p:nvPr/>
        </p:nvSpPr>
        <p:spPr>
          <a:xfrm>
            <a:off x="3097440" y="6680520"/>
            <a:ext cx="261720" cy="1688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12"/>
          <p:cNvSpPr/>
          <p:nvPr/>
        </p:nvSpPr>
        <p:spPr>
          <a:xfrm>
            <a:off x="1909440" y="6680520"/>
            <a:ext cx="261720" cy="1688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13"/>
          <p:cNvSpPr/>
          <p:nvPr/>
        </p:nvSpPr>
        <p:spPr>
          <a:xfrm>
            <a:off x="1477440" y="6680520"/>
            <a:ext cx="261720" cy="1688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14"/>
          <p:cNvSpPr/>
          <p:nvPr/>
        </p:nvSpPr>
        <p:spPr>
          <a:xfrm>
            <a:off x="73440" y="6680520"/>
            <a:ext cx="261720" cy="1688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15"/>
          <p:cNvSpPr/>
          <p:nvPr/>
        </p:nvSpPr>
        <p:spPr>
          <a:xfrm>
            <a:off x="5451480" y="6579360"/>
            <a:ext cx="189720" cy="29592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16"/>
          <p:cNvSpPr/>
          <p:nvPr/>
        </p:nvSpPr>
        <p:spPr>
          <a:xfrm>
            <a:off x="5379480" y="6680880"/>
            <a:ext cx="261720" cy="1688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17"/>
          <p:cNvSpPr/>
          <p:nvPr/>
        </p:nvSpPr>
        <p:spPr>
          <a:xfrm>
            <a:off x="8871480" y="6579360"/>
            <a:ext cx="189720" cy="29592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18"/>
          <p:cNvSpPr/>
          <p:nvPr/>
        </p:nvSpPr>
        <p:spPr>
          <a:xfrm>
            <a:off x="8799480" y="6680880"/>
            <a:ext cx="261720" cy="1688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503280" y="300600"/>
            <a:ext cx="9065880" cy="125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Aim 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503280" y="1767960"/>
            <a:ext cx="9066600" cy="437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Are elincRNAs enriched in regulatory regions in TADs 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3"/>
          <p:cNvSpPr/>
          <p:nvPr/>
        </p:nvSpPr>
        <p:spPr>
          <a:xfrm>
            <a:off x="82440" y="7248240"/>
            <a:ext cx="9847440" cy="30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Rao et al, 2014. 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" descr=""/>
          <p:cNvPicPr/>
          <p:nvPr/>
        </p:nvPicPr>
        <p:blipFill>
          <a:blip r:embed="rId1"/>
          <a:srcRect l="50514" t="4289" r="5562" b="0"/>
          <a:stretch/>
        </p:blipFill>
        <p:spPr>
          <a:xfrm>
            <a:off x="4754880" y="2194560"/>
            <a:ext cx="5298480" cy="5315040"/>
          </a:xfrm>
          <a:prstGeom prst="rect">
            <a:avLst/>
          </a:prstGeom>
          <a:ln>
            <a:noFill/>
          </a:ln>
        </p:spPr>
      </p:pic>
      <p:sp>
        <p:nvSpPr>
          <p:cNvPr id="179" name="CustomShape 1"/>
          <p:cNvSpPr/>
          <p:nvPr/>
        </p:nvSpPr>
        <p:spPr>
          <a:xfrm>
            <a:off x="503280" y="300600"/>
            <a:ext cx="9065880" cy="125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Loop anchors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503280" y="1767960"/>
            <a:ext cx="9066600" cy="437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Frequent promoter-enhancer interactions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9150120" y="6969960"/>
            <a:ext cx="398520" cy="2592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4"/>
          <p:cNvSpPr/>
          <p:nvPr/>
        </p:nvSpPr>
        <p:spPr>
          <a:xfrm>
            <a:off x="5039280" y="6970680"/>
            <a:ext cx="398520" cy="2592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5"/>
          <p:cNvSpPr/>
          <p:nvPr/>
        </p:nvSpPr>
        <p:spPr>
          <a:xfrm>
            <a:off x="5076360" y="6753600"/>
            <a:ext cx="361440" cy="56664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6"/>
          <p:cNvSpPr/>
          <p:nvPr/>
        </p:nvSpPr>
        <p:spPr>
          <a:xfrm>
            <a:off x="9150120" y="6753600"/>
            <a:ext cx="361800" cy="56664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7"/>
          <p:cNvSpPr/>
          <p:nvPr/>
        </p:nvSpPr>
        <p:spPr>
          <a:xfrm>
            <a:off x="1743120" y="6481080"/>
            <a:ext cx="351000" cy="54648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8"/>
          <p:cNvSpPr/>
          <p:nvPr/>
        </p:nvSpPr>
        <p:spPr>
          <a:xfrm>
            <a:off x="1743120" y="5610960"/>
            <a:ext cx="387000" cy="2498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9"/>
          <p:cNvSpPr/>
          <p:nvPr/>
        </p:nvSpPr>
        <p:spPr>
          <a:xfrm>
            <a:off x="2268720" y="6583680"/>
            <a:ext cx="1186560" cy="85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Cohesin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10"/>
          <p:cNvSpPr/>
          <p:nvPr/>
        </p:nvSpPr>
        <p:spPr>
          <a:xfrm>
            <a:off x="2360160" y="5577840"/>
            <a:ext cx="1186560" cy="85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11"/>
          <p:cNvSpPr/>
          <p:nvPr/>
        </p:nvSpPr>
        <p:spPr>
          <a:xfrm>
            <a:off x="8138160" y="1920240"/>
            <a:ext cx="1940400" cy="1460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503280" y="300600"/>
            <a:ext cx="9065880" cy="125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enriched at loop anchors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1"/>
          <a:stretch/>
        </p:blipFill>
        <p:spPr>
          <a:xfrm>
            <a:off x="6480000" y="1999440"/>
            <a:ext cx="3557880" cy="5510520"/>
          </a:xfrm>
          <a:prstGeom prst="rect">
            <a:avLst/>
          </a:prstGeom>
          <a:ln>
            <a:noFill/>
          </a:ln>
        </p:spPr>
      </p:pic>
      <p:sp>
        <p:nvSpPr>
          <p:cNvPr id="192" name="CustomShape 2"/>
          <p:cNvSpPr/>
          <p:nvPr/>
        </p:nvSpPr>
        <p:spPr>
          <a:xfrm>
            <a:off x="503280" y="2307960"/>
            <a:ext cx="6352560" cy="437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Promoter regions of elincRNAs are enriched at loop anchors compared to other 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Consistent with their putative regulatory role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>
            <a:off x="1152000" y="5868000"/>
            <a:ext cx="3811320" cy="597600"/>
          </a:xfrm>
          <a:prstGeom prst="rect">
            <a:avLst/>
          </a:prstGeom>
          <a:solidFill>
            <a:srgbClr val="99ff99">
              <a:alpha val="5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 : p-value adjusted for multiple testing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TextShape 4"/>
          <p:cNvSpPr txBox="1"/>
          <p:nvPr/>
        </p:nvSpPr>
        <p:spPr>
          <a:xfrm>
            <a:off x="7132320" y="2565000"/>
            <a:ext cx="1188720" cy="602280"/>
          </a:xfrm>
          <a:prstGeom prst="rect">
            <a:avLst/>
          </a:prstGeom>
          <a:solidFill>
            <a:srgbClr val="f8766d"/>
          </a:solidFill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2.79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q=1e-04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TextShape 5"/>
          <p:cNvSpPr txBox="1"/>
          <p:nvPr/>
        </p:nvSpPr>
        <p:spPr>
          <a:xfrm>
            <a:off x="8536320" y="4833360"/>
            <a:ext cx="1188720" cy="602280"/>
          </a:xfrm>
          <a:prstGeom prst="rect">
            <a:avLst/>
          </a:prstGeom>
          <a:solidFill>
            <a:srgbClr val="00bfc4"/>
          </a:solidFill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1.29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q=0.0039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TextShape 6"/>
          <p:cNvSpPr txBox="1"/>
          <p:nvPr/>
        </p:nvSpPr>
        <p:spPr>
          <a:xfrm>
            <a:off x="7040880" y="7030080"/>
            <a:ext cx="1463040" cy="54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ElincRNA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TextShape 7"/>
          <p:cNvSpPr txBox="1"/>
          <p:nvPr/>
        </p:nvSpPr>
        <p:spPr>
          <a:xfrm>
            <a:off x="8480880" y="7030440"/>
            <a:ext cx="1463040" cy="513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/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other lincRNA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TextShape 8"/>
          <p:cNvSpPr txBox="1"/>
          <p:nvPr/>
        </p:nvSpPr>
        <p:spPr>
          <a:xfrm>
            <a:off x="7040880" y="7030440"/>
            <a:ext cx="1463040" cy="513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/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elincRNA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503280" y="300600"/>
            <a:ext cx="9065880" cy="125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enriched in architectural proteins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503280" y="1839960"/>
            <a:ext cx="9066600" cy="437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enriched in CTCF and cohesin (RAD21 + SMC3) binding sites.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1" name="" descr=""/>
          <p:cNvPicPr/>
          <p:nvPr/>
        </p:nvPicPr>
        <p:blipFill>
          <a:blip r:embed="rId1"/>
          <a:stretch/>
        </p:blipFill>
        <p:spPr>
          <a:xfrm>
            <a:off x="4824000" y="2203200"/>
            <a:ext cx="5182200" cy="5205960"/>
          </a:xfrm>
          <a:prstGeom prst="rect">
            <a:avLst/>
          </a:prstGeom>
          <a:ln>
            <a:noFill/>
          </a:ln>
        </p:spPr>
      </p:pic>
      <p:sp>
        <p:nvSpPr>
          <p:cNvPr id="202" name="TextShape 3"/>
          <p:cNvSpPr txBox="1"/>
          <p:nvPr/>
        </p:nvSpPr>
        <p:spPr>
          <a:xfrm>
            <a:off x="5314320" y="2887920"/>
            <a:ext cx="934920" cy="767520"/>
          </a:xfrm>
          <a:prstGeom prst="rect">
            <a:avLst/>
          </a:prstGeom>
          <a:solidFill>
            <a:srgbClr val="f8766d"/>
          </a:solidFill>
          <a:ln>
            <a:noFill/>
          </a:ln>
        </p:spPr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8.06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q=1e-04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TextShape 4"/>
          <p:cNvSpPr txBox="1"/>
          <p:nvPr/>
        </p:nvSpPr>
        <p:spPr>
          <a:xfrm>
            <a:off x="6433920" y="6218640"/>
            <a:ext cx="822960" cy="541800"/>
          </a:xfrm>
          <a:prstGeom prst="rect">
            <a:avLst/>
          </a:prstGeom>
          <a:solidFill>
            <a:srgbClr val="00bfc4"/>
          </a:solidFill>
          <a:ln>
            <a:noFill/>
          </a:ln>
        </p:spPr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1.30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q=0.05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TextShape 5"/>
          <p:cNvSpPr txBox="1"/>
          <p:nvPr/>
        </p:nvSpPr>
        <p:spPr>
          <a:xfrm>
            <a:off x="5029200" y="6995160"/>
            <a:ext cx="1463040" cy="513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/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elincRNA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TextShape 6"/>
          <p:cNvSpPr txBox="1"/>
          <p:nvPr/>
        </p:nvSpPr>
        <p:spPr>
          <a:xfrm>
            <a:off x="7762320" y="4292280"/>
            <a:ext cx="934920" cy="767520"/>
          </a:xfrm>
          <a:prstGeom prst="rect">
            <a:avLst/>
          </a:prstGeom>
          <a:solidFill>
            <a:srgbClr val="f8766d"/>
          </a:solidFill>
          <a:ln>
            <a:noFill/>
          </a:ln>
        </p:spPr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5.24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q=1e-04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TextShape 7"/>
          <p:cNvSpPr txBox="1"/>
          <p:nvPr/>
        </p:nvSpPr>
        <p:spPr>
          <a:xfrm>
            <a:off x="8881920" y="6219000"/>
            <a:ext cx="822960" cy="541800"/>
          </a:xfrm>
          <a:prstGeom prst="rect">
            <a:avLst/>
          </a:prstGeom>
          <a:solidFill>
            <a:srgbClr val="00bfc4"/>
          </a:solidFill>
          <a:ln>
            <a:noFill/>
          </a:ln>
        </p:spPr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1.28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q=0.05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TextShape 8"/>
          <p:cNvSpPr txBox="1"/>
          <p:nvPr/>
        </p:nvSpPr>
        <p:spPr>
          <a:xfrm>
            <a:off x="6076800" y="6995520"/>
            <a:ext cx="1421280" cy="513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/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other lincRNA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TextShape 9"/>
          <p:cNvSpPr txBox="1"/>
          <p:nvPr/>
        </p:nvSpPr>
        <p:spPr>
          <a:xfrm>
            <a:off x="7549200" y="6995520"/>
            <a:ext cx="1463040" cy="513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/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elincRNA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TextShape 10"/>
          <p:cNvSpPr txBox="1"/>
          <p:nvPr/>
        </p:nvSpPr>
        <p:spPr>
          <a:xfrm>
            <a:off x="8629200" y="6995520"/>
            <a:ext cx="1463040" cy="513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/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other lincRNA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503280" y="300600"/>
            <a:ext cx="9065880" cy="125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 and cohesin peaks overlap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503280" y="1767960"/>
            <a:ext cx="9066600" cy="437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 and cohesin peak regions largely overlap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Both proteins have different roles in TAD regulation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 the enrichment still present at CTCF-only peaks 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1"/>
          <a:stretch/>
        </p:blipFill>
        <p:spPr>
          <a:xfrm>
            <a:off x="5796000" y="3160440"/>
            <a:ext cx="3979080" cy="4189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503280" y="300600"/>
            <a:ext cx="9065880" cy="125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CustomShape 2"/>
          <p:cNvSpPr/>
          <p:nvPr/>
        </p:nvSpPr>
        <p:spPr>
          <a:xfrm>
            <a:off x="503280" y="1767960"/>
            <a:ext cx="9066600" cy="437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Long noncoding 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Defined based on length : &gt;200bp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Largest class of noncoding transcript in the human genome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6" name="" descr=""/>
          <p:cNvPicPr/>
          <p:nvPr/>
        </p:nvPicPr>
        <p:blipFill>
          <a:blip r:embed="rId1"/>
          <a:srcRect l="0" t="0" r="43452" b="0"/>
          <a:stretch/>
        </p:blipFill>
        <p:spPr>
          <a:xfrm>
            <a:off x="6151320" y="4576680"/>
            <a:ext cx="2900880" cy="2738160"/>
          </a:xfrm>
          <a:prstGeom prst="rect">
            <a:avLst/>
          </a:prstGeom>
          <a:ln>
            <a:noFill/>
          </a:ln>
        </p:spPr>
      </p:pic>
      <p:sp>
        <p:nvSpPr>
          <p:cNvPr id="47" name="CustomShape 3"/>
          <p:cNvSpPr/>
          <p:nvPr/>
        </p:nvSpPr>
        <p:spPr>
          <a:xfrm>
            <a:off x="80640" y="7199280"/>
            <a:ext cx="9921240" cy="28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Iyer MK et al., 2015. 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Nat Genet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503280" y="300600"/>
            <a:ext cx="9065880" cy="125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 and cohesin peaks overlap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7211160" y="4048200"/>
            <a:ext cx="2089800" cy="2254320"/>
          </a:xfrm>
          <a:custGeom>
            <a:avLst/>
            <a:gdLst/>
            <a:ahLst/>
            <a:rect l="l" t="t" r="r" b="b"/>
            <a:pathLst>
              <a:path w="8201" h="7535">
                <a:moveTo>
                  <a:pt x="5500" y="3514"/>
                </a:moveTo>
                <a:cubicBezTo>
                  <a:pt x="7127" y="4189"/>
                  <a:pt x="8189" y="5465"/>
                  <a:pt x="8200" y="6982"/>
                </a:cubicBezTo>
                <a:cubicBezTo>
                  <a:pt x="7392" y="7335"/>
                  <a:pt x="6437" y="7534"/>
                  <a:pt x="5400" y="7534"/>
                </a:cubicBezTo>
                <a:cubicBezTo>
                  <a:pt x="2338" y="7534"/>
                  <a:pt x="0" y="5797"/>
                  <a:pt x="0" y="3523"/>
                </a:cubicBezTo>
                <a:cubicBezTo>
                  <a:pt x="0" y="1972"/>
                  <a:pt x="1088" y="670"/>
                  <a:pt x="2751" y="0"/>
                </a:cubicBezTo>
                <a:cubicBezTo>
                  <a:pt x="4411" y="669"/>
                  <a:pt x="5496" y="1967"/>
                  <a:pt x="5500" y="351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3"/>
          <p:cNvSpPr/>
          <p:nvPr/>
        </p:nvSpPr>
        <p:spPr>
          <a:xfrm>
            <a:off x="7051680" y="3850200"/>
            <a:ext cx="2207520" cy="2381760"/>
          </a:xfrm>
          <a:custGeom>
            <a:avLst/>
            <a:gdLst/>
            <a:ahLst/>
            <a:rect l="l" t="t" r="r" b="b"/>
            <a:pathLst>
              <a:path w="8201" h="7535">
                <a:moveTo>
                  <a:pt x="5500" y="3514"/>
                </a:moveTo>
                <a:cubicBezTo>
                  <a:pt x="7127" y="4189"/>
                  <a:pt x="8189" y="5465"/>
                  <a:pt x="8200" y="6982"/>
                </a:cubicBezTo>
                <a:cubicBezTo>
                  <a:pt x="7392" y="7335"/>
                  <a:pt x="6437" y="7534"/>
                  <a:pt x="5400" y="7534"/>
                </a:cubicBezTo>
                <a:cubicBezTo>
                  <a:pt x="2338" y="7534"/>
                  <a:pt x="0" y="5797"/>
                  <a:pt x="0" y="3523"/>
                </a:cubicBezTo>
                <a:cubicBezTo>
                  <a:pt x="0" y="1972"/>
                  <a:pt x="1088" y="670"/>
                  <a:pt x="2751" y="0"/>
                </a:cubicBezTo>
                <a:cubicBezTo>
                  <a:pt x="4411" y="669"/>
                  <a:pt x="5496" y="1967"/>
                  <a:pt x="5500" y="351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4"/>
          <p:cNvSpPr/>
          <p:nvPr/>
        </p:nvSpPr>
        <p:spPr>
          <a:xfrm>
            <a:off x="503280" y="1767960"/>
            <a:ext cx="9066600" cy="437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 and cohesin peak regions largely overlap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Both proteins have different roles in TAD regulation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 the enrichment still present at CTCF-only peaks 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7" name="" descr=""/>
          <p:cNvPicPr/>
          <p:nvPr/>
        </p:nvPicPr>
        <p:blipFill>
          <a:blip r:embed="rId1"/>
          <a:stretch/>
        </p:blipFill>
        <p:spPr>
          <a:xfrm>
            <a:off x="5688000" y="3096000"/>
            <a:ext cx="4318200" cy="4318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503280" y="300600"/>
            <a:ext cx="9065880" cy="125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strongly enriched in cohesin-only peaks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9" name="" descr=""/>
          <p:cNvPicPr/>
          <p:nvPr/>
        </p:nvPicPr>
        <p:blipFill>
          <a:blip r:embed="rId1"/>
          <a:stretch/>
        </p:blipFill>
        <p:spPr>
          <a:xfrm>
            <a:off x="4392000" y="3503520"/>
            <a:ext cx="5332320" cy="4050000"/>
          </a:xfrm>
          <a:prstGeom prst="rect">
            <a:avLst/>
          </a:prstGeom>
          <a:ln>
            <a:noFill/>
          </a:ln>
        </p:spPr>
      </p:pic>
      <p:sp>
        <p:nvSpPr>
          <p:cNvPr id="220" name="CustomShape 2"/>
          <p:cNvSpPr/>
          <p:nvPr/>
        </p:nvSpPr>
        <p:spPr>
          <a:xfrm>
            <a:off x="503280" y="1767960"/>
            <a:ext cx="9066600" cy="437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promoter regions of elincRNAs show a very strong enrichment for cohesin-only peaks compared to other 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is not the case for CTCF peaks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TextShape 3"/>
          <p:cNvSpPr txBox="1"/>
          <p:nvPr/>
        </p:nvSpPr>
        <p:spPr>
          <a:xfrm>
            <a:off x="7592400" y="4242240"/>
            <a:ext cx="897840" cy="602280"/>
          </a:xfrm>
          <a:prstGeom prst="rect">
            <a:avLst/>
          </a:prstGeom>
          <a:solidFill>
            <a:srgbClr val="f8766d"/>
          </a:solidFill>
          <a:ln>
            <a:noFill/>
          </a:ln>
        </p:spPr>
        <p:txBody>
          <a:bodyPr lIns="90000" rIns="90000" tIns="45000" bIns="45000"/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13.09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q=1e-04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TextShape 4"/>
          <p:cNvSpPr txBox="1"/>
          <p:nvPr/>
        </p:nvSpPr>
        <p:spPr>
          <a:xfrm>
            <a:off x="8644320" y="5999040"/>
            <a:ext cx="812520" cy="541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1.89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q=0.04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TextShape 5"/>
          <p:cNvSpPr txBox="1"/>
          <p:nvPr/>
        </p:nvSpPr>
        <p:spPr>
          <a:xfrm>
            <a:off x="4592880" y="7030440"/>
            <a:ext cx="1463040" cy="54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elincRNA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prom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TextShape 6"/>
          <p:cNvSpPr txBox="1"/>
          <p:nvPr/>
        </p:nvSpPr>
        <p:spPr>
          <a:xfrm>
            <a:off x="4921560" y="6150240"/>
            <a:ext cx="903600" cy="725400"/>
          </a:xfrm>
          <a:prstGeom prst="rect">
            <a:avLst/>
          </a:prstGeom>
          <a:solidFill>
            <a:srgbClr val="f8766d"/>
          </a:solidFill>
          <a:ln>
            <a:noFill/>
          </a:ln>
        </p:spPr>
        <p:txBody>
          <a:bodyPr lIns="90000" rIns="90000" tIns="45000" bIns="45000"/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3.92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q=1e-04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TextShape 7"/>
          <p:cNvSpPr txBox="1"/>
          <p:nvPr/>
        </p:nvSpPr>
        <p:spPr>
          <a:xfrm>
            <a:off x="5929920" y="6035040"/>
            <a:ext cx="8863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1.49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q=0.05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TextShape 8"/>
          <p:cNvSpPr txBox="1"/>
          <p:nvPr/>
        </p:nvSpPr>
        <p:spPr>
          <a:xfrm>
            <a:off x="8629920" y="6600240"/>
            <a:ext cx="822960" cy="316080"/>
          </a:xfrm>
          <a:prstGeom prst="rect">
            <a:avLst/>
          </a:prstGeom>
          <a:solidFill>
            <a:srgbClr val="00bfc4"/>
          </a:solidFill>
          <a:ln>
            <a:noFill/>
          </a:ln>
        </p:spPr>
      </p:sp>
      <p:sp>
        <p:nvSpPr>
          <p:cNvPr id="227" name="TextShape 9"/>
          <p:cNvSpPr txBox="1"/>
          <p:nvPr/>
        </p:nvSpPr>
        <p:spPr>
          <a:xfrm>
            <a:off x="5954400" y="6660720"/>
            <a:ext cx="822960" cy="288720"/>
          </a:xfrm>
          <a:prstGeom prst="rect">
            <a:avLst/>
          </a:prstGeom>
          <a:solidFill>
            <a:srgbClr val="00bfc4"/>
          </a:solidFill>
          <a:ln>
            <a:noFill/>
          </a:ln>
        </p:spPr>
      </p:sp>
      <p:sp>
        <p:nvSpPr>
          <p:cNvPr id="228" name="TextShape 10"/>
          <p:cNvSpPr txBox="1"/>
          <p:nvPr/>
        </p:nvSpPr>
        <p:spPr>
          <a:xfrm>
            <a:off x="7472880" y="7030800"/>
            <a:ext cx="1463040" cy="54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elincRNA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prom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TextShape 11"/>
          <p:cNvSpPr txBox="1"/>
          <p:nvPr/>
        </p:nvSpPr>
        <p:spPr>
          <a:xfrm>
            <a:off x="5747040" y="7030800"/>
            <a:ext cx="1676880" cy="54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other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lincRNA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prom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TextShape 12"/>
          <p:cNvSpPr txBox="1"/>
          <p:nvPr/>
        </p:nvSpPr>
        <p:spPr>
          <a:xfrm>
            <a:off x="8523360" y="7030800"/>
            <a:ext cx="1443600" cy="54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other lincRNA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prom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503280" y="300600"/>
            <a:ext cx="9065880" cy="125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CTCF/cohesin roles in TADs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503280" y="1767960"/>
            <a:ext cx="9066600" cy="437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new model for CTCF/cohesin loops in TADs was recently proposed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 types of TAD loops: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86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CTCF/cohesin loops are important for structural maintenance of TADs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86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Cohesin-only loops are smaller promoter-enhancer loops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3" name="" descr=""/>
          <p:cNvPicPr/>
          <p:nvPr/>
        </p:nvPicPr>
        <p:blipFill>
          <a:blip r:embed="rId1"/>
          <a:srcRect l="0" t="9978" r="0" b="0"/>
          <a:stretch/>
        </p:blipFill>
        <p:spPr>
          <a:xfrm>
            <a:off x="3770640" y="4635000"/>
            <a:ext cx="6231240" cy="2856240"/>
          </a:xfrm>
          <a:prstGeom prst="rect">
            <a:avLst/>
          </a:prstGeom>
          <a:ln>
            <a:noFill/>
          </a:ln>
        </p:spPr>
      </p:pic>
      <p:sp>
        <p:nvSpPr>
          <p:cNvPr id="234" name="CustomShape 3"/>
          <p:cNvSpPr/>
          <p:nvPr/>
        </p:nvSpPr>
        <p:spPr>
          <a:xfrm>
            <a:off x="360" y="7208640"/>
            <a:ext cx="10075320" cy="59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Ji X et al., 2016. 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Cell Stem Cell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503280" y="300600"/>
            <a:ext cx="9065880" cy="125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Conclusions part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503280" y="1767960"/>
            <a:ext cx="9066600" cy="51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enriched at loop anchors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They are enriched in cohesin binding sites compared to other 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Could be involved in enhancer-promoter looping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503280" y="300600"/>
            <a:ext cx="9065880" cy="125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503280" y="1767960"/>
            <a:ext cx="9066600" cy="437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Maintaining the structure of TADs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9" name="" descr=""/>
          <p:cNvPicPr/>
          <p:nvPr/>
        </p:nvPicPr>
        <p:blipFill>
          <a:blip r:embed="rId1"/>
          <a:srcRect l="0" t="60262" r="57643" b="0"/>
          <a:stretch/>
        </p:blipFill>
        <p:spPr>
          <a:xfrm>
            <a:off x="2534040" y="3931920"/>
            <a:ext cx="7434720" cy="3186720"/>
          </a:xfrm>
          <a:prstGeom prst="rect">
            <a:avLst/>
          </a:prstGeom>
          <a:ln>
            <a:noFill/>
          </a:ln>
        </p:spPr>
      </p:pic>
      <p:sp>
        <p:nvSpPr>
          <p:cNvPr id="240" name="CustomShape 3"/>
          <p:cNvSpPr/>
          <p:nvPr/>
        </p:nvSpPr>
        <p:spPr>
          <a:xfrm>
            <a:off x="7842600" y="6635880"/>
            <a:ext cx="435600" cy="28152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4"/>
          <p:cNvSpPr/>
          <p:nvPr/>
        </p:nvSpPr>
        <p:spPr>
          <a:xfrm>
            <a:off x="5817600" y="6636600"/>
            <a:ext cx="435960" cy="2811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5"/>
          <p:cNvSpPr/>
          <p:nvPr/>
        </p:nvSpPr>
        <p:spPr>
          <a:xfrm>
            <a:off x="5007960" y="6636960"/>
            <a:ext cx="435600" cy="2811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6"/>
          <p:cNvSpPr/>
          <p:nvPr/>
        </p:nvSpPr>
        <p:spPr>
          <a:xfrm>
            <a:off x="2699280" y="6636960"/>
            <a:ext cx="435600" cy="2811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7"/>
          <p:cNvSpPr/>
          <p:nvPr/>
        </p:nvSpPr>
        <p:spPr>
          <a:xfrm>
            <a:off x="2739960" y="6400800"/>
            <a:ext cx="394920" cy="61488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8"/>
          <p:cNvSpPr/>
          <p:nvPr/>
        </p:nvSpPr>
        <p:spPr>
          <a:xfrm>
            <a:off x="5048280" y="6401160"/>
            <a:ext cx="395280" cy="61488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9"/>
          <p:cNvSpPr/>
          <p:nvPr/>
        </p:nvSpPr>
        <p:spPr>
          <a:xfrm>
            <a:off x="5858280" y="6401160"/>
            <a:ext cx="395280" cy="61488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10"/>
          <p:cNvSpPr/>
          <p:nvPr/>
        </p:nvSpPr>
        <p:spPr>
          <a:xfrm>
            <a:off x="7842600" y="6401160"/>
            <a:ext cx="395280" cy="61488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11"/>
          <p:cNvSpPr/>
          <p:nvPr/>
        </p:nvSpPr>
        <p:spPr>
          <a:xfrm>
            <a:off x="663120" y="6481080"/>
            <a:ext cx="351000" cy="54648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12"/>
          <p:cNvSpPr/>
          <p:nvPr/>
        </p:nvSpPr>
        <p:spPr>
          <a:xfrm>
            <a:off x="663120" y="5610960"/>
            <a:ext cx="387000" cy="2498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13"/>
          <p:cNvSpPr/>
          <p:nvPr/>
        </p:nvSpPr>
        <p:spPr>
          <a:xfrm>
            <a:off x="1188720" y="6583680"/>
            <a:ext cx="1186560" cy="85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Cohesin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CustomShape 14"/>
          <p:cNvSpPr/>
          <p:nvPr/>
        </p:nvSpPr>
        <p:spPr>
          <a:xfrm>
            <a:off x="1280160" y="5577840"/>
            <a:ext cx="1186560" cy="85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503280" y="300600"/>
            <a:ext cx="9065880" cy="125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not enriched at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3" name="" descr=""/>
          <p:cNvPicPr/>
          <p:nvPr/>
        </p:nvPicPr>
        <p:blipFill>
          <a:blip r:embed="rId1"/>
          <a:srcRect l="0" t="0" r="0" b="3206"/>
          <a:stretch/>
        </p:blipFill>
        <p:spPr>
          <a:xfrm>
            <a:off x="6383880" y="2412000"/>
            <a:ext cx="3708000" cy="4867560"/>
          </a:xfrm>
          <a:prstGeom prst="rect">
            <a:avLst/>
          </a:prstGeom>
          <a:ln>
            <a:noFill/>
          </a:ln>
        </p:spPr>
      </p:pic>
      <p:sp>
        <p:nvSpPr>
          <p:cNvPr id="254" name="CustomShape 2"/>
          <p:cNvSpPr/>
          <p:nvPr/>
        </p:nvSpPr>
        <p:spPr>
          <a:xfrm>
            <a:off x="503280" y="1767960"/>
            <a:ext cx="6352560" cy="437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Boundaries defined based on amount of DNA-DNA contact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Both elincRNAs and otherlincRNAs enriched at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not significantly enriched compared to other lincRNAs.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TextShape 3"/>
          <p:cNvSpPr txBox="1"/>
          <p:nvPr/>
        </p:nvSpPr>
        <p:spPr>
          <a:xfrm>
            <a:off x="7204320" y="3141000"/>
            <a:ext cx="1188720" cy="602280"/>
          </a:xfrm>
          <a:prstGeom prst="rect">
            <a:avLst/>
          </a:prstGeom>
          <a:solidFill>
            <a:srgbClr val="f8766d"/>
          </a:solidFill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1.20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q=0.08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TextShape 4"/>
          <p:cNvSpPr txBox="1"/>
          <p:nvPr/>
        </p:nvSpPr>
        <p:spPr>
          <a:xfrm>
            <a:off x="8608320" y="3069360"/>
            <a:ext cx="1188720" cy="602280"/>
          </a:xfrm>
          <a:prstGeom prst="rect">
            <a:avLst/>
          </a:prstGeom>
          <a:solidFill>
            <a:srgbClr val="00bfc4"/>
          </a:solidFill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1.22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q=1e-04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TextShape 5"/>
          <p:cNvSpPr txBox="1"/>
          <p:nvPr/>
        </p:nvSpPr>
        <p:spPr>
          <a:xfrm>
            <a:off x="7040880" y="6886440"/>
            <a:ext cx="1463040" cy="54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ElincRNA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TextShape 6"/>
          <p:cNvSpPr txBox="1"/>
          <p:nvPr/>
        </p:nvSpPr>
        <p:spPr>
          <a:xfrm>
            <a:off x="8480880" y="6886800"/>
            <a:ext cx="1463040" cy="54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other lincRNA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503280" y="300600"/>
            <a:ext cx="9065880" cy="125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not enriched at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503280" y="1767960"/>
            <a:ext cx="9066600" cy="437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Dividing TADs into 10 equally-sized bins.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 significant enrichment, but there is a trend.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1" name="" descr=""/>
          <p:cNvPicPr/>
          <p:nvPr/>
        </p:nvPicPr>
        <p:blipFill>
          <a:blip r:embed="rId1"/>
          <a:srcRect l="0" t="0" r="1228" b="0"/>
          <a:stretch/>
        </p:blipFill>
        <p:spPr>
          <a:xfrm>
            <a:off x="4991760" y="3527280"/>
            <a:ext cx="5082840" cy="3908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503280" y="300600"/>
            <a:ext cx="9065880" cy="125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not enriched at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2"/>
          <p:cNvSpPr/>
          <p:nvPr/>
        </p:nvSpPr>
        <p:spPr>
          <a:xfrm>
            <a:off x="503280" y="1767960"/>
            <a:ext cx="9066600" cy="437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Dividing TADs into 10 equally-sized bins.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 significant enrichment, but there is a trend.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4" name="" descr=""/>
          <p:cNvPicPr/>
          <p:nvPr/>
        </p:nvPicPr>
        <p:blipFill>
          <a:blip r:embed="rId1"/>
          <a:srcRect l="0" t="0" r="1228" b="0"/>
          <a:stretch/>
        </p:blipFill>
        <p:spPr>
          <a:xfrm>
            <a:off x="4991760" y="3527280"/>
            <a:ext cx="5082840" cy="3908520"/>
          </a:xfrm>
          <a:prstGeom prst="rect">
            <a:avLst/>
          </a:prstGeom>
          <a:ln>
            <a:noFill/>
          </a:ln>
        </p:spPr>
      </p:pic>
      <p:sp>
        <p:nvSpPr>
          <p:cNvPr id="265" name="CustomShape 3"/>
          <p:cNvSpPr/>
          <p:nvPr/>
        </p:nvSpPr>
        <p:spPr>
          <a:xfrm>
            <a:off x="5975280" y="6011280"/>
            <a:ext cx="426600" cy="1002600"/>
          </a:xfrm>
          <a:prstGeom prst="ellipse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Line 4"/>
          <p:cNvSpPr/>
          <p:nvPr/>
        </p:nvSpPr>
        <p:spPr>
          <a:xfrm flipH="1" flipV="1">
            <a:off x="3959280" y="5543280"/>
            <a:ext cx="2016000" cy="936000"/>
          </a:xfrm>
          <a:prstGeom prst="line">
            <a:avLst/>
          </a:prstGeom>
          <a:ln w="29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5"/>
          <p:cNvSpPr/>
          <p:nvPr/>
        </p:nvSpPr>
        <p:spPr>
          <a:xfrm>
            <a:off x="395280" y="5039280"/>
            <a:ext cx="5466600" cy="5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Strong depletion at the center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0.37 fold, q=0.055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503280" y="300600"/>
            <a:ext cx="9065880" cy="125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Conclusions part 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503280" y="1767960"/>
            <a:ext cx="9066600" cy="51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enriched at loop anchors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They are enriched in cohesin compared to other 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Could be involved in enhancer-promoter looping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not significantly enriched at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Likely not involved in the maintenance of TAD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Boundaries?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 because of limitations of HiC resolution?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503280" y="300600"/>
            <a:ext cx="9065880" cy="125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Aim 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503280" y="2019960"/>
            <a:ext cx="9066600" cy="51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Are elincRNAs associated with higher chromosomal contact 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503280" y="300600"/>
            <a:ext cx="9065880" cy="125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CustomShape 2"/>
          <p:cNvSpPr/>
          <p:nvPr/>
        </p:nvSpPr>
        <p:spPr>
          <a:xfrm>
            <a:off x="503280" y="1767960"/>
            <a:ext cx="9066600" cy="437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Long intergenic noncoding 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 not overlap protein coding genes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Largest class of lncRNAs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2520000" y="3744000"/>
            <a:ext cx="4746600" cy="3021840"/>
          </a:xfrm>
          <a:prstGeom prst="rect">
            <a:avLst/>
          </a:prstGeom>
          <a:ln>
            <a:noFill/>
          </a:ln>
        </p:spPr>
      </p:pic>
      <p:sp>
        <p:nvSpPr>
          <p:cNvPr id="51" name="CustomShape 3"/>
          <p:cNvSpPr/>
          <p:nvPr/>
        </p:nvSpPr>
        <p:spPr>
          <a:xfrm>
            <a:off x="2684520" y="4128840"/>
            <a:ext cx="4233240" cy="710280"/>
          </a:xfrm>
          <a:prstGeom prst="rect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CustomShape 4"/>
          <p:cNvSpPr/>
          <p:nvPr/>
        </p:nvSpPr>
        <p:spPr>
          <a:xfrm>
            <a:off x="720" y="7262280"/>
            <a:ext cx="10137600" cy="59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Atianand MK, Fitzgerald KA, 2014. 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Trends Mol Med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503280" y="300600"/>
            <a:ext cx="9065880" cy="125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Measuring intraTAD contacts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503280" y="2487960"/>
            <a:ext cx="9066600" cy="437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Summing all contacts happening inside every TAD.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Normalizing by TAD length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4" name="" descr=""/>
          <p:cNvPicPr/>
          <p:nvPr/>
        </p:nvPicPr>
        <p:blipFill>
          <a:blip r:embed="rId1"/>
          <a:stretch/>
        </p:blipFill>
        <p:spPr>
          <a:xfrm>
            <a:off x="5486400" y="3886920"/>
            <a:ext cx="4567680" cy="3606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503280" y="300600"/>
            <a:ext cx="9065880" cy="125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associated with higher contact TADs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503280" y="1947960"/>
            <a:ext cx="6910920" cy="437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associated with TADs with significantly higher contact than other 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7" name="" descr=""/>
          <p:cNvPicPr/>
          <p:nvPr/>
        </p:nvPicPr>
        <p:blipFill>
          <a:blip r:embed="rId1"/>
          <a:stretch/>
        </p:blipFill>
        <p:spPr>
          <a:xfrm>
            <a:off x="7056000" y="1823400"/>
            <a:ext cx="3024720" cy="5518800"/>
          </a:xfrm>
          <a:prstGeom prst="rect">
            <a:avLst/>
          </a:prstGeom>
          <a:ln>
            <a:noFill/>
          </a:ln>
        </p:spPr>
      </p:pic>
      <p:sp>
        <p:nvSpPr>
          <p:cNvPr id="278" name="TextShape 3"/>
          <p:cNvSpPr txBox="1"/>
          <p:nvPr/>
        </p:nvSpPr>
        <p:spPr>
          <a:xfrm>
            <a:off x="7508880" y="6507720"/>
            <a:ext cx="1116720" cy="767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elincRNA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TextShape 4"/>
          <p:cNvSpPr txBox="1"/>
          <p:nvPr/>
        </p:nvSpPr>
        <p:spPr>
          <a:xfrm>
            <a:off x="8552880" y="6508080"/>
            <a:ext cx="1463040" cy="81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other lincRNA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503280" y="300600"/>
            <a:ext cx="9065880" cy="125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Conclusions part 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503280" y="1767960"/>
            <a:ext cx="9066600" cy="51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enriched at loop anchors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They are enriched in cohesin compared to other 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Could be involved in enhancer-promoter looping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They are associated with TADs presenting more compaction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Could promote these enhancer-promoter loops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503280" y="300600"/>
            <a:ext cx="9065880" cy="125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Outlook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503280" y="2014560"/>
            <a:ext cx="9066600" cy="304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Comparing enhancer with transcription of eRNAs vs elincRNAs.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Experimental validation by genetically manipulating elincRNAs transcription and testing effect on chromatin folding is required to confirm their roles.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503280" y="300600"/>
            <a:ext cx="9065880" cy="125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Acknowledgements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503280" y="2014560"/>
            <a:ext cx="9066600" cy="437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Jennifer Yihong Tan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Ana Claudia Marques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Adam Alexander Smith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Maria Ferreira da Silva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Melvin Berard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505440" y="3024000"/>
            <a:ext cx="9065880" cy="125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Questions 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503280" y="300600"/>
            <a:ext cx="9065880" cy="125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Discussion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503280" y="1767960"/>
            <a:ext cx="9066600" cy="437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Ongoing debate : Transcript- or transcription-mediated functions of eRNAs in general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mechanisms of spatial regulation by elincRNAs are probably case specific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Analysis is limited by the resolution of the technology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Only looking at intra-chromosomal contact. Interchromosomal and lamina contact might add interesting information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503280" y="300600"/>
            <a:ext cx="9065880" cy="125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Supplementary slides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503280" y="300600"/>
            <a:ext cx="9065880" cy="125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Defining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503280" y="1767960"/>
            <a:ext cx="9066600" cy="437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Using the insulator property of TAD boundaries : Low contacts across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Extending boundaries inwards only (technical limitation)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Stop extending when the contacts reach a threshold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2" name="" descr=""/>
          <p:cNvPicPr/>
          <p:nvPr/>
        </p:nvPicPr>
        <p:blipFill>
          <a:blip r:embed="rId1"/>
          <a:srcRect l="0" t="245" r="0" b="196"/>
          <a:stretch/>
        </p:blipFill>
        <p:spPr>
          <a:xfrm>
            <a:off x="5439960" y="3789000"/>
            <a:ext cx="4131000" cy="3615120"/>
          </a:xfrm>
          <a:prstGeom prst="rect">
            <a:avLst/>
          </a:prstGeom>
          <a:ln>
            <a:noFill/>
          </a:ln>
        </p:spPr>
      </p:pic>
      <p:sp>
        <p:nvSpPr>
          <p:cNvPr id="293" name="CustomShape 3"/>
          <p:cNvSpPr/>
          <p:nvPr/>
        </p:nvSpPr>
        <p:spPr>
          <a:xfrm rot="18900000">
            <a:off x="5895720" y="6551640"/>
            <a:ext cx="420840" cy="429480"/>
          </a:xfrm>
          <a:prstGeom prst="rect">
            <a:avLst/>
          </a:prstGeom>
          <a:solidFill>
            <a:srgbClr val="0066cc">
              <a:alpha val="71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4"/>
          <p:cNvSpPr/>
          <p:nvPr/>
        </p:nvSpPr>
        <p:spPr>
          <a:xfrm rot="18900000">
            <a:off x="6625440" y="6551640"/>
            <a:ext cx="420480" cy="429480"/>
          </a:xfrm>
          <a:prstGeom prst="rect">
            <a:avLst/>
          </a:prstGeom>
          <a:solidFill>
            <a:srgbClr val="ffcc00">
              <a:alpha val="7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5"/>
          <p:cNvSpPr/>
          <p:nvPr/>
        </p:nvSpPr>
        <p:spPr>
          <a:xfrm rot="18900000">
            <a:off x="7264080" y="6551640"/>
            <a:ext cx="420480" cy="429480"/>
          </a:xfrm>
          <a:prstGeom prst="rect">
            <a:avLst/>
          </a:prstGeom>
          <a:solidFill>
            <a:srgbClr val="66ff66">
              <a:alpha val="7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6"/>
          <p:cNvSpPr/>
          <p:nvPr/>
        </p:nvSpPr>
        <p:spPr>
          <a:xfrm>
            <a:off x="5040000" y="4151520"/>
            <a:ext cx="1193040" cy="1651320"/>
          </a:xfrm>
          <a:custGeom>
            <a:avLst/>
            <a:gdLst/>
            <a:ahLst/>
            <a:rect l="l" t="t" r="r" b="b"/>
            <a:pathLst>
              <a:path w="3939" h="5447">
                <a:moveTo>
                  <a:pt x="3791" y="5243"/>
                </a:moveTo>
                <a:cubicBezTo>
                  <a:pt x="3424" y="5384"/>
                  <a:pt x="3051" y="5446"/>
                  <a:pt x="2690" y="5437"/>
                </a:cubicBezTo>
                <a:cubicBezTo>
                  <a:pt x="2328" y="5428"/>
                  <a:pt x="1978" y="5348"/>
                  <a:pt x="1656" y="5205"/>
                </a:cubicBezTo>
                <a:cubicBezTo>
                  <a:pt x="1335" y="5061"/>
                  <a:pt x="1042" y="4854"/>
                  <a:pt x="793" y="4590"/>
                </a:cubicBezTo>
                <a:cubicBezTo>
                  <a:pt x="546" y="4327"/>
                  <a:pt x="343" y="4009"/>
                  <a:pt x="203" y="3641"/>
                </a:cubicBezTo>
                <a:cubicBezTo>
                  <a:pt x="62" y="3274"/>
                  <a:pt x="0" y="2901"/>
                  <a:pt x="9" y="2540"/>
                </a:cubicBezTo>
                <a:cubicBezTo>
                  <a:pt x="18" y="2178"/>
                  <a:pt x="98" y="1828"/>
                  <a:pt x="241" y="1506"/>
                </a:cubicBezTo>
                <a:cubicBezTo>
                  <a:pt x="385" y="1185"/>
                  <a:pt x="592" y="891"/>
                  <a:pt x="856" y="643"/>
                </a:cubicBezTo>
                <a:cubicBezTo>
                  <a:pt x="1119" y="396"/>
                  <a:pt x="1437" y="193"/>
                  <a:pt x="1805" y="53"/>
                </a:cubicBezTo>
                <a:cubicBezTo>
                  <a:pt x="1855" y="34"/>
                  <a:pt x="1904" y="16"/>
                  <a:pt x="1954" y="0"/>
                </a:cubicBezTo>
                <a:lnTo>
                  <a:pt x="2014" y="157"/>
                </a:lnTo>
                <a:cubicBezTo>
                  <a:pt x="1965" y="173"/>
                  <a:pt x="1915" y="191"/>
                  <a:pt x="1865" y="210"/>
                </a:cubicBezTo>
                <a:cubicBezTo>
                  <a:pt x="1519" y="342"/>
                  <a:pt x="1218" y="533"/>
                  <a:pt x="971" y="766"/>
                </a:cubicBezTo>
                <a:cubicBezTo>
                  <a:pt x="724" y="998"/>
                  <a:pt x="529" y="1273"/>
                  <a:pt x="395" y="1575"/>
                </a:cubicBezTo>
                <a:cubicBezTo>
                  <a:pt x="260" y="1877"/>
                  <a:pt x="185" y="2205"/>
                  <a:pt x="177" y="2544"/>
                </a:cubicBezTo>
                <a:cubicBezTo>
                  <a:pt x="169" y="2884"/>
                  <a:pt x="227" y="3235"/>
                  <a:pt x="360" y="3581"/>
                </a:cubicBezTo>
                <a:cubicBezTo>
                  <a:pt x="492" y="3927"/>
                  <a:pt x="683" y="4227"/>
                  <a:pt x="916" y="4475"/>
                </a:cubicBezTo>
                <a:cubicBezTo>
                  <a:pt x="1148" y="4722"/>
                  <a:pt x="1423" y="4916"/>
                  <a:pt x="1725" y="5051"/>
                </a:cubicBezTo>
                <a:cubicBezTo>
                  <a:pt x="2027" y="5186"/>
                  <a:pt x="2355" y="5261"/>
                  <a:pt x="2694" y="5269"/>
                </a:cubicBezTo>
                <a:cubicBezTo>
                  <a:pt x="3034" y="5277"/>
                  <a:pt x="3385" y="5219"/>
                  <a:pt x="3731" y="5086"/>
                </a:cubicBezTo>
                <a:cubicBezTo>
                  <a:pt x="3781" y="5067"/>
                  <a:pt x="3830" y="5047"/>
                  <a:pt x="3877" y="5025"/>
                </a:cubicBezTo>
                <a:lnTo>
                  <a:pt x="3938" y="5183"/>
                </a:lnTo>
                <a:cubicBezTo>
                  <a:pt x="3890" y="5204"/>
                  <a:pt x="3841" y="5224"/>
                  <a:pt x="3791" y="5243"/>
                </a:cubicBezTo>
              </a:path>
            </a:pathLst>
          </a:custGeom>
          <a:solidFill>
            <a:srgbClr val="ffcc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7"/>
          <p:cNvSpPr/>
          <p:nvPr/>
        </p:nvSpPr>
        <p:spPr>
          <a:xfrm>
            <a:off x="6444720" y="3792960"/>
            <a:ext cx="587880" cy="746640"/>
          </a:xfrm>
          <a:custGeom>
            <a:avLst/>
            <a:gdLst/>
            <a:ahLst/>
            <a:rect l="l" t="t" r="r" b="b"/>
            <a:pathLst>
              <a:path w="1950" h="2472">
                <a:moveTo>
                  <a:pt x="499" y="19"/>
                </a:moveTo>
                <a:cubicBezTo>
                  <a:pt x="669" y="0"/>
                  <a:pt x="837" y="16"/>
                  <a:pt x="996" y="63"/>
                </a:cubicBezTo>
                <a:cubicBezTo>
                  <a:pt x="1155" y="110"/>
                  <a:pt x="1305" y="188"/>
                  <a:pt x="1438" y="295"/>
                </a:cubicBezTo>
                <a:cubicBezTo>
                  <a:pt x="1569" y="402"/>
                  <a:pt x="1683" y="537"/>
                  <a:pt x="1772" y="699"/>
                </a:cubicBezTo>
                <a:cubicBezTo>
                  <a:pt x="1860" y="861"/>
                  <a:pt x="1912" y="1031"/>
                  <a:pt x="1930" y="1199"/>
                </a:cubicBezTo>
                <a:cubicBezTo>
                  <a:pt x="1949" y="1368"/>
                  <a:pt x="1933" y="1537"/>
                  <a:pt x="1886" y="1696"/>
                </a:cubicBezTo>
                <a:cubicBezTo>
                  <a:pt x="1839" y="1855"/>
                  <a:pt x="1761" y="2005"/>
                  <a:pt x="1654" y="2137"/>
                </a:cubicBezTo>
                <a:cubicBezTo>
                  <a:pt x="1547" y="2269"/>
                  <a:pt x="1412" y="2383"/>
                  <a:pt x="1250" y="2471"/>
                </a:cubicBezTo>
                <a:lnTo>
                  <a:pt x="1148" y="2285"/>
                </a:lnTo>
                <a:cubicBezTo>
                  <a:pt x="1285" y="2210"/>
                  <a:pt x="1399" y="2114"/>
                  <a:pt x="1489" y="2003"/>
                </a:cubicBezTo>
                <a:cubicBezTo>
                  <a:pt x="1579" y="1893"/>
                  <a:pt x="1644" y="1768"/>
                  <a:pt x="1683" y="1636"/>
                </a:cubicBezTo>
                <a:cubicBezTo>
                  <a:pt x="1722" y="1503"/>
                  <a:pt x="1735" y="1363"/>
                  <a:pt x="1719" y="1222"/>
                </a:cubicBezTo>
                <a:cubicBezTo>
                  <a:pt x="1704" y="1080"/>
                  <a:pt x="1660" y="937"/>
                  <a:pt x="1585" y="801"/>
                </a:cubicBezTo>
                <a:cubicBezTo>
                  <a:pt x="1511" y="664"/>
                  <a:pt x="1415" y="550"/>
                  <a:pt x="1304" y="460"/>
                </a:cubicBezTo>
                <a:cubicBezTo>
                  <a:pt x="1194" y="370"/>
                  <a:pt x="1069" y="305"/>
                  <a:pt x="936" y="266"/>
                </a:cubicBezTo>
                <a:cubicBezTo>
                  <a:pt x="804" y="227"/>
                  <a:pt x="664" y="214"/>
                  <a:pt x="523" y="230"/>
                </a:cubicBezTo>
                <a:cubicBezTo>
                  <a:pt x="381" y="245"/>
                  <a:pt x="238" y="289"/>
                  <a:pt x="101" y="364"/>
                </a:cubicBezTo>
                <a:lnTo>
                  <a:pt x="0" y="178"/>
                </a:lnTo>
                <a:cubicBezTo>
                  <a:pt x="162" y="89"/>
                  <a:pt x="331" y="37"/>
                  <a:pt x="499" y="19"/>
                </a:cubicBezTo>
              </a:path>
            </a:pathLst>
          </a:custGeom>
          <a:solidFill>
            <a:srgbClr val="3465a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8"/>
          <p:cNvSpPr/>
          <p:nvPr/>
        </p:nvSpPr>
        <p:spPr>
          <a:xfrm>
            <a:off x="6576480" y="5005800"/>
            <a:ext cx="511200" cy="777240"/>
          </a:xfrm>
          <a:custGeom>
            <a:avLst/>
            <a:gdLst/>
            <a:ahLst/>
            <a:rect l="l" t="t" r="r" b="b"/>
            <a:pathLst>
              <a:path w="1697" h="2572">
                <a:moveTo>
                  <a:pt x="1216" y="244"/>
                </a:moveTo>
                <a:cubicBezTo>
                  <a:pt x="1349" y="351"/>
                  <a:pt x="1456" y="482"/>
                  <a:pt x="1534" y="628"/>
                </a:cubicBezTo>
                <a:cubicBezTo>
                  <a:pt x="1613" y="774"/>
                  <a:pt x="1663" y="936"/>
                  <a:pt x="1679" y="1105"/>
                </a:cubicBezTo>
                <a:cubicBezTo>
                  <a:pt x="1696" y="1274"/>
                  <a:pt x="1680" y="1450"/>
                  <a:pt x="1627" y="1627"/>
                </a:cubicBezTo>
                <a:cubicBezTo>
                  <a:pt x="1574" y="1804"/>
                  <a:pt x="1490" y="1960"/>
                  <a:pt x="1383" y="2091"/>
                </a:cubicBezTo>
                <a:cubicBezTo>
                  <a:pt x="1276" y="2223"/>
                  <a:pt x="1145" y="2331"/>
                  <a:pt x="999" y="2409"/>
                </a:cubicBezTo>
                <a:cubicBezTo>
                  <a:pt x="853" y="2488"/>
                  <a:pt x="691" y="2538"/>
                  <a:pt x="522" y="2554"/>
                </a:cubicBezTo>
                <a:cubicBezTo>
                  <a:pt x="353" y="2571"/>
                  <a:pt x="177" y="2555"/>
                  <a:pt x="0" y="2502"/>
                </a:cubicBezTo>
                <a:lnTo>
                  <a:pt x="61" y="2299"/>
                </a:lnTo>
                <a:cubicBezTo>
                  <a:pt x="210" y="2343"/>
                  <a:pt x="359" y="2357"/>
                  <a:pt x="501" y="2343"/>
                </a:cubicBezTo>
                <a:cubicBezTo>
                  <a:pt x="642" y="2329"/>
                  <a:pt x="777" y="2288"/>
                  <a:pt x="899" y="2223"/>
                </a:cubicBezTo>
                <a:cubicBezTo>
                  <a:pt x="1020" y="2157"/>
                  <a:pt x="1129" y="2068"/>
                  <a:pt x="1219" y="1957"/>
                </a:cubicBezTo>
                <a:cubicBezTo>
                  <a:pt x="1309" y="1847"/>
                  <a:pt x="1379" y="1715"/>
                  <a:pt x="1424" y="1566"/>
                </a:cubicBezTo>
                <a:cubicBezTo>
                  <a:pt x="1469" y="1417"/>
                  <a:pt x="1482" y="1268"/>
                  <a:pt x="1468" y="1126"/>
                </a:cubicBezTo>
                <a:cubicBezTo>
                  <a:pt x="1455" y="985"/>
                  <a:pt x="1413" y="850"/>
                  <a:pt x="1348" y="728"/>
                </a:cubicBezTo>
                <a:cubicBezTo>
                  <a:pt x="1282" y="607"/>
                  <a:pt x="1193" y="498"/>
                  <a:pt x="1083" y="409"/>
                </a:cubicBezTo>
                <a:cubicBezTo>
                  <a:pt x="972" y="319"/>
                  <a:pt x="840" y="248"/>
                  <a:pt x="691" y="203"/>
                </a:cubicBezTo>
                <a:lnTo>
                  <a:pt x="752" y="0"/>
                </a:lnTo>
                <a:cubicBezTo>
                  <a:pt x="929" y="53"/>
                  <a:pt x="1085" y="137"/>
                  <a:pt x="1216" y="244"/>
                </a:cubicBezTo>
              </a:path>
            </a:pathLst>
          </a:custGeom>
          <a:solidFill>
            <a:srgbClr val="00f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9" name="" descr=""/>
          <p:cNvPicPr/>
          <p:nvPr/>
        </p:nvPicPr>
        <p:blipFill>
          <a:blip r:embed="rId2"/>
          <a:srcRect l="70897" t="7702" r="14046" b="82307"/>
          <a:stretch/>
        </p:blipFill>
        <p:spPr>
          <a:xfrm rot="10800000">
            <a:off x="17458200" y="12248280"/>
            <a:ext cx="907200" cy="389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" descr=""/>
          <p:cNvPicPr/>
          <p:nvPr/>
        </p:nvPicPr>
        <p:blipFill>
          <a:blip r:embed="rId1"/>
          <a:srcRect l="55065" t="0" r="0" b="0"/>
          <a:stretch/>
        </p:blipFill>
        <p:spPr>
          <a:xfrm>
            <a:off x="6767280" y="2887200"/>
            <a:ext cx="3219120" cy="4668480"/>
          </a:xfrm>
          <a:prstGeom prst="rect">
            <a:avLst/>
          </a:prstGeom>
          <a:ln>
            <a:noFill/>
          </a:ln>
        </p:spPr>
      </p:pic>
      <p:sp>
        <p:nvSpPr>
          <p:cNvPr id="301" name="CustomShape 1"/>
          <p:cNvSpPr/>
          <p:nvPr/>
        </p:nvSpPr>
        <p:spPr>
          <a:xfrm>
            <a:off x="503280" y="300600"/>
            <a:ext cx="9065880" cy="125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Defining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CustomShape 2"/>
          <p:cNvSpPr/>
          <p:nvPr/>
        </p:nvSpPr>
        <p:spPr>
          <a:xfrm>
            <a:off x="503280" y="1767960"/>
            <a:ext cx="6332040" cy="437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Compute contacts </a:t>
            </a:r>
            <a:r>
              <a:rPr b="0" lang="en-US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across 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every position « d » in the genome at a maximum range of « w ».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Diamond of width « w » slides along the diagonal.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 : arbitrary threshold set to 100kb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 : measure of insulation for every position along the diagonal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3" name="" descr=""/>
          <p:cNvPicPr/>
          <p:nvPr/>
        </p:nvPicPr>
        <p:blipFill>
          <a:blip r:embed="rId2"/>
          <a:stretch/>
        </p:blipFill>
        <p:spPr>
          <a:xfrm>
            <a:off x="71280" y="6731280"/>
            <a:ext cx="6439320" cy="714600"/>
          </a:xfrm>
          <a:prstGeom prst="rect">
            <a:avLst/>
          </a:prstGeom>
          <a:ln>
            <a:noFill/>
          </a:ln>
        </p:spPr>
      </p:pic>
      <p:sp>
        <p:nvSpPr>
          <p:cNvPr id="304" name="CustomShape 3"/>
          <p:cNvSpPr/>
          <p:nvPr/>
        </p:nvSpPr>
        <p:spPr>
          <a:xfrm>
            <a:off x="6912000" y="3433320"/>
            <a:ext cx="302040" cy="34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CustomShape 4"/>
          <p:cNvSpPr/>
          <p:nvPr/>
        </p:nvSpPr>
        <p:spPr>
          <a:xfrm>
            <a:off x="9720360" y="3433680"/>
            <a:ext cx="302040" cy="34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stomShape 1"/>
          <p:cNvSpPr/>
          <p:nvPr/>
        </p:nvSpPr>
        <p:spPr>
          <a:xfrm>
            <a:off x="503280" y="300600"/>
            <a:ext cx="9065880" cy="125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LincRNAs functions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CustomShape 2"/>
          <p:cNvSpPr/>
          <p:nvPr/>
        </p:nvSpPr>
        <p:spPr>
          <a:xfrm>
            <a:off x="503280" y="1767960"/>
            <a:ext cx="4342680" cy="437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Only 294* lncRNAs out of  ~60,000 are functionally annotated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Wide variety of functions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CustomShape 3"/>
          <p:cNvSpPr/>
          <p:nvPr/>
        </p:nvSpPr>
        <p:spPr>
          <a:xfrm>
            <a:off x="48240" y="7132680"/>
            <a:ext cx="415908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Neguembor et al. Skeletal Muscle 2014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5303520" y="1566360"/>
            <a:ext cx="4542480" cy="5821560"/>
          </a:xfrm>
          <a:prstGeom prst="rect">
            <a:avLst/>
          </a:prstGeom>
          <a:ln>
            <a:noFill/>
          </a:ln>
        </p:spPr>
      </p:pic>
      <p:sp>
        <p:nvSpPr>
          <p:cNvPr id="57" name="CustomShape 4"/>
          <p:cNvSpPr/>
          <p:nvPr/>
        </p:nvSpPr>
        <p:spPr>
          <a:xfrm>
            <a:off x="48240" y="6772680"/>
            <a:ext cx="415908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* February 2016, http://www.lncrnadb.org/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503280" y="1767960"/>
            <a:ext cx="9066600" cy="437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For every TAD, boundaries are extended inwards from the borders until the value of V</a:t>
            </a:r>
            <a:r>
              <a:rPr b="0" lang="en-US" sz="32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reaches a defined threshold.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2"/>
          <p:cNvSpPr/>
          <p:nvPr/>
        </p:nvSpPr>
        <p:spPr>
          <a:xfrm>
            <a:off x="503280" y="300600"/>
            <a:ext cx="9065880" cy="125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Defining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8" name="" descr=""/>
          <p:cNvPicPr/>
          <p:nvPr/>
        </p:nvPicPr>
        <p:blipFill>
          <a:blip r:embed="rId1"/>
          <a:stretch/>
        </p:blipFill>
        <p:spPr>
          <a:xfrm>
            <a:off x="1079280" y="4172400"/>
            <a:ext cx="6908040" cy="3344040"/>
          </a:xfrm>
          <a:prstGeom prst="rect">
            <a:avLst/>
          </a:prstGeom>
          <a:ln>
            <a:noFill/>
          </a:ln>
        </p:spPr>
      </p:pic>
      <p:sp>
        <p:nvSpPr>
          <p:cNvPr id="309" name="CustomShape 3"/>
          <p:cNvSpPr/>
          <p:nvPr/>
        </p:nvSpPr>
        <p:spPr>
          <a:xfrm>
            <a:off x="1987920" y="4412520"/>
            <a:ext cx="1033200" cy="2374920"/>
          </a:xfrm>
          <a:prstGeom prst="rect">
            <a:avLst/>
          </a:prstGeom>
          <a:solidFill>
            <a:srgbClr val="0084d1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4"/>
          <p:cNvSpPr/>
          <p:nvPr/>
        </p:nvSpPr>
        <p:spPr>
          <a:xfrm>
            <a:off x="6167520" y="4406040"/>
            <a:ext cx="1380240" cy="2391840"/>
          </a:xfrm>
          <a:prstGeom prst="rect">
            <a:avLst/>
          </a:prstGeom>
          <a:solidFill>
            <a:srgbClr val="00cc33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CustomShape 5"/>
          <p:cNvSpPr/>
          <p:nvPr/>
        </p:nvSpPr>
        <p:spPr>
          <a:xfrm>
            <a:off x="2658600" y="5967360"/>
            <a:ext cx="194400" cy="193320"/>
          </a:xfrm>
          <a:prstGeom prst="ellipse">
            <a:avLst/>
          </a:prstGeom>
          <a:solidFill>
            <a:srgbClr val="0084d1">
              <a:alpha val="50000"/>
            </a:srgbClr>
          </a:solidFill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12" name="" descr=""/>
          <p:cNvPicPr/>
          <p:nvPr/>
        </p:nvPicPr>
        <p:blipFill>
          <a:blip r:embed="rId2"/>
          <a:stretch/>
        </p:blipFill>
        <p:spPr>
          <a:xfrm>
            <a:off x="770400" y="3615840"/>
            <a:ext cx="7948800" cy="694080"/>
          </a:xfrm>
          <a:prstGeom prst="rect">
            <a:avLst/>
          </a:prstGeom>
          <a:ln>
            <a:noFill/>
          </a:ln>
        </p:spPr>
      </p:pic>
      <p:sp>
        <p:nvSpPr>
          <p:cNvPr id="313" name="CustomShape 6"/>
          <p:cNvSpPr/>
          <p:nvPr/>
        </p:nvSpPr>
        <p:spPr>
          <a:xfrm>
            <a:off x="6366600" y="4815720"/>
            <a:ext cx="194400" cy="193320"/>
          </a:xfrm>
          <a:prstGeom prst="ellipse">
            <a:avLst/>
          </a:prstGeom>
          <a:solidFill>
            <a:srgbClr val="0084d1">
              <a:alpha val="50000"/>
            </a:srgbClr>
          </a:solidFill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Shape 1"/>
          <p:cNvSpPr txBox="1"/>
          <p:nvPr/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TextShape 3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7" name="" descr=""/>
          <p:cNvPicPr/>
          <p:nvPr/>
        </p:nvPicPr>
        <p:blipFill>
          <a:blip r:embed="rId1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18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1"/>
          <p:cNvSpPr/>
          <p:nvPr/>
        </p:nvSpPr>
        <p:spPr>
          <a:xfrm>
            <a:off x="503280" y="300600"/>
            <a:ext cx="9065880" cy="125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CustomShape 2"/>
          <p:cNvSpPr/>
          <p:nvPr/>
        </p:nvSpPr>
        <p:spPr>
          <a:xfrm>
            <a:off x="503280" y="1767960"/>
            <a:ext cx="9006480" cy="437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Most active enhancers are transcribed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Some produce lincRNAs: elincRNAs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unidirectionally transcribed and have distinct features from 2D-eRNAs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TextShape 3"/>
          <p:cNvSpPr txBox="1"/>
          <p:nvPr/>
        </p:nvSpPr>
        <p:spPr>
          <a:xfrm>
            <a:off x="136440" y="7132320"/>
            <a:ext cx="3521160" cy="42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eRNA Biogenesis, wikipedia.org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5120640" y="3839040"/>
            <a:ext cx="4854240" cy="3720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503280" y="300600"/>
            <a:ext cx="9065880" cy="125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Example of elincRNA - Haunt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CustomShape 2"/>
          <p:cNvSpPr/>
          <p:nvPr/>
        </p:nvSpPr>
        <p:spPr>
          <a:xfrm>
            <a:off x="503280" y="1767960"/>
            <a:ext cx="9066600" cy="437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Haunt originates from enhancers - elincRNA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Modulate looping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2849400" y="3409560"/>
            <a:ext cx="4569840" cy="3645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503280" y="300600"/>
            <a:ext cx="9065880" cy="125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Chromosomal conformation is important for gene regulation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CustomShape 2"/>
          <p:cNvSpPr/>
          <p:nvPr/>
        </p:nvSpPr>
        <p:spPr>
          <a:xfrm>
            <a:off x="503280" y="1767960"/>
            <a:ext cx="9066600" cy="437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16560" y="3017520"/>
            <a:ext cx="10080360" cy="3783960"/>
          </a:xfrm>
          <a:prstGeom prst="rect">
            <a:avLst/>
          </a:prstGeom>
          <a:ln>
            <a:noFill/>
          </a:ln>
        </p:spPr>
      </p:pic>
      <p:sp>
        <p:nvSpPr>
          <p:cNvPr id="68" name="CustomShape 3"/>
          <p:cNvSpPr/>
          <p:nvPr/>
        </p:nvSpPr>
        <p:spPr>
          <a:xfrm>
            <a:off x="503280" y="1947960"/>
            <a:ext cx="9066600" cy="437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Chromatin can fold into compact structures regulating gene expression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ustomShape 1"/>
          <p:cNvSpPr/>
          <p:nvPr/>
        </p:nvSpPr>
        <p:spPr>
          <a:xfrm>
            <a:off x="503280" y="300600"/>
            <a:ext cx="9065880" cy="125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Project aim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CustomShape 2"/>
          <p:cNvSpPr/>
          <p:nvPr/>
        </p:nvSpPr>
        <p:spPr>
          <a:xfrm>
            <a:off x="503280" y="2199960"/>
            <a:ext cx="9066600" cy="437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" name="CustomShape 3"/>
          <p:cNvSpPr/>
          <p:nvPr/>
        </p:nvSpPr>
        <p:spPr>
          <a:xfrm>
            <a:off x="503280" y="2271960"/>
            <a:ext cx="9066600" cy="346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6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 all lincRNAs arising from enhancers have a role in the regulation of intrachromosomal contacts 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503280" y="300600"/>
            <a:ext cx="9065880" cy="125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CustomShape 2"/>
          <p:cNvSpPr/>
          <p:nvPr/>
        </p:nvSpPr>
        <p:spPr>
          <a:xfrm>
            <a:off x="503280" y="1803960"/>
            <a:ext cx="9066600" cy="437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ElincRNAs: LCL-expressed lincRNAs whose promoter region overlaps enhancers active in LCL (ENCODE)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74" name="Table 3"/>
          <p:cNvGraphicFramePr/>
          <p:nvPr/>
        </p:nvGraphicFramePr>
        <p:xfrm>
          <a:off x="947520" y="5389200"/>
          <a:ext cx="7772040" cy="1130400"/>
        </p:xfrm>
        <a:graphic>
          <a:graphicData uri="http://schemas.openxmlformats.org/drawingml/2006/table">
            <a:tbl>
              <a:tblPr/>
              <a:tblGrid>
                <a:gridCol w="1840320"/>
                <a:gridCol w="4381560"/>
                <a:gridCol w="1550520"/>
              </a:tblGrid>
              <a:tr h="34776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Class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Overlap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Number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9420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elinc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6666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Enhancers only, no promoters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6666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236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6666"/>
                    </a:solidFill>
                  </a:tcPr>
                </a:tc>
              </a:tr>
              <a:tr h="38844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other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9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Neither enhancers nor promoters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9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1756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96ff"/>
                    </a:solidFill>
                  </a:tcPr>
                </a:tc>
              </a:tr>
            </a:tbl>
          </a:graphicData>
        </a:graphic>
      </p:graphicFrame>
      <p:sp>
        <p:nvSpPr>
          <p:cNvPr id="75" name="CustomShape 4"/>
          <p:cNvSpPr/>
          <p:nvPr/>
        </p:nvSpPr>
        <p:spPr>
          <a:xfrm>
            <a:off x="503280" y="2811960"/>
            <a:ext cx="9066600" cy="437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CustomShape 5"/>
          <p:cNvSpPr/>
          <p:nvPr/>
        </p:nvSpPr>
        <p:spPr>
          <a:xfrm>
            <a:off x="503280" y="3963960"/>
            <a:ext cx="9066600" cy="437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360" y="3902400"/>
            <a:ext cx="10080360" cy="1168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1400</TotalTime>
  <Application>LibreOffice/5.1.4.2$Linux_X86_64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2016-12-09T23:42:14Z</dcterms:created>
  <dc:creator/>
  <dc:description/>
  <dc:language>fr-FR</dc:language>
  <cp:lastModifiedBy/>
  <dcterms:modified xsi:type="dcterms:W3CDTF">2016-12-16T18:06:43Z</dcterms:modified>
  <cp:revision>241</cp:revision>
  <dc:subject/>
  <dc:title/>
</cp:coreProperties>
</file>